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Raleway"/>
      <p:regular r:id="rId22"/>
      <p:bold r:id="rId23"/>
      <p:italic r:id="rId24"/>
      <p:boldItalic r:id="rId25"/>
    </p:embeddedFont>
    <p:embeddedFont>
      <p:font typeface="Proxima Nova"/>
      <p:regular r:id="rId26"/>
      <p:bold r:id="rId27"/>
      <p:italic r:id="rId28"/>
      <p:boldItalic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Alegreya ExtraBold"/>
      <p:bold r:id="rId34"/>
      <p:boldItalic r:id="rId35"/>
    </p:embeddedFont>
    <p:embeddedFont>
      <p:font typeface="Alegreya Black"/>
      <p:bold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aleway-regular.fntdata"/><Relationship Id="rId21" Type="http://schemas.openxmlformats.org/officeDocument/2006/relationships/slide" Target="slides/slide17.xml"/><Relationship Id="rId24" Type="http://schemas.openxmlformats.org/officeDocument/2006/relationships/font" Target="fonts/Raleway-italic.fntdata"/><Relationship Id="rId23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roximaNova-regular.fntdata"/><Relationship Id="rId25" Type="http://schemas.openxmlformats.org/officeDocument/2006/relationships/font" Target="fonts/Raleway-boldItalic.fntdata"/><Relationship Id="rId28" Type="http://schemas.openxmlformats.org/officeDocument/2006/relationships/font" Target="fonts/ProximaNova-italic.fntdata"/><Relationship Id="rId27" Type="http://schemas.openxmlformats.org/officeDocument/2006/relationships/font" Target="fonts/ProximaNova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roximaNova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7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9.xml"/><Relationship Id="rId35" Type="http://schemas.openxmlformats.org/officeDocument/2006/relationships/font" Target="fonts/AlegreyaExtraBold-boldItalic.fntdata"/><Relationship Id="rId12" Type="http://schemas.openxmlformats.org/officeDocument/2006/relationships/slide" Target="slides/slide8.xml"/><Relationship Id="rId34" Type="http://schemas.openxmlformats.org/officeDocument/2006/relationships/font" Target="fonts/AlegreyaExtraBold-bold.fntdata"/><Relationship Id="rId15" Type="http://schemas.openxmlformats.org/officeDocument/2006/relationships/slide" Target="slides/slide11.xml"/><Relationship Id="rId37" Type="http://schemas.openxmlformats.org/officeDocument/2006/relationships/font" Target="fonts/AlegreyaBlack-boldItalic.fntdata"/><Relationship Id="rId14" Type="http://schemas.openxmlformats.org/officeDocument/2006/relationships/slide" Target="slides/slide10.xml"/><Relationship Id="rId36" Type="http://schemas.openxmlformats.org/officeDocument/2006/relationships/font" Target="fonts/AlegreyaBlack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920cffef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920cffef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8c4a8d47e0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8c4a8d47e0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8c4a8d47e0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8c4a8d47e0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8c4a8d47e0_0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8c4a8d47e0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8c4a8d47e0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8c4a8d47e0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8c4a8d47e0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8c4a8d47e0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8c4a8d47e0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8c4a8d47e0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4dc3d3829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4dc3d3829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c4a8d47e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c4a8d47e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c4a8d47e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8c4a8d47e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83c89678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83c89678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c4a8d47e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c4a8d47e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8c4a8d47e0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8c4a8d47e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8c4a8d47e0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8c4a8d47e0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f23d9c849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f23d9c849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83c896787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83c896787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ctrTitle"/>
          </p:nvPr>
        </p:nvSpPr>
        <p:spPr>
          <a:xfrm>
            <a:off x="488275" y="264475"/>
            <a:ext cx="8181300" cy="16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CodeBot Unit 3 Remix </a:t>
            </a: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3550" y="2679125"/>
            <a:ext cx="2328326" cy="16705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435000" y="1865125"/>
            <a:ext cx="8235000" cy="7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your own project based on Missions 5 &amp; 6</a:t>
            </a:r>
            <a:endParaRPr>
              <a:solidFill>
                <a:srgbClr val="99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2" name="Google Shape;132;p22"/>
          <p:cNvSpPr txBox="1"/>
          <p:nvPr/>
        </p:nvSpPr>
        <p:spPr>
          <a:xfrm>
            <a:off x="517200" y="1058975"/>
            <a:ext cx="8156400" cy="3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Brainstorm ideas</a:t>
            </a:r>
            <a:endParaRPr b="1" sz="24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Read through remix suggestions.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Use the suggestions –or–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Use your creativity to come up with your own idea for a project.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Decide what project you will do.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9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 sz="209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Fill out the information in the Planning Guide for </a:t>
            </a:r>
            <a:r>
              <a:rPr b="1" lang="en" sz="2091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Step #2</a:t>
            </a:r>
            <a:endParaRPr b="1" sz="2091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20250" y="-110325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CC0000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#3</a:t>
            </a:r>
            <a:endParaRPr sz="6200">
              <a:solidFill>
                <a:srgbClr val="CC0000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8" name="Google Shape;138;p23"/>
          <p:cNvSpPr txBox="1"/>
          <p:nvPr/>
        </p:nvSpPr>
        <p:spPr>
          <a:xfrm>
            <a:off x="453800" y="874650"/>
            <a:ext cx="7809300" cy="39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C0000"/>
                </a:solidFill>
                <a:latin typeface="Proxima Nova"/>
                <a:ea typeface="Proxima Nova"/>
                <a:cs typeface="Proxima Nova"/>
                <a:sym typeface="Proxima Nova"/>
              </a:rPr>
              <a:t>Make a plan</a:t>
            </a:r>
            <a:endParaRPr b="1" sz="2400">
              <a:solidFill>
                <a:srgbClr val="CC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Write an algorithm for your project. </a:t>
            </a:r>
            <a:endParaRPr sz="2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Think about the tasks for the program.</a:t>
            </a:r>
            <a:endParaRPr sz="2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Think about the steps it will take to complete the tasks.</a:t>
            </a:r>
            <a:endParaRPr sz="2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Proxima Nova"/>
              <a:buChar char="●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Make a step-by-step plan.</a:t>
            </a:r>
            <a:endParaRPr sz="20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87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92"/>
              <a:buFont typeface="Proxima Nova"/>
              <a:buChar char="○"/>
            </a:pPr>
            <a:r>
              <a:rPr lang="en" sz="18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happens first?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87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92"/>
              <a:buFont typeface="Proxima Nova"/>
              <a:buChar char="○"/>
            </a:pPr>
            <a:r>
              <a:rPr lang="en" sz="18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happens next?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87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92"/>
              <a:buFont typeface="Proxima Nova"/>
              <a:buChar char="○"/>
            </a:pPr>
            <a:r>
              <a:rPr lang="en" sz="18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happens with each button press?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9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 sz="189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Fill out the information in the Planning Guide for </a:t>
            </a:r>
            <a:r>
              <a:rPr b="1" lang="en" sz="20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Step #3</a:t>
            </a:r>
            <a:endParaRPr sz="18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424900" y="59150"/>
            <a:ext cx="3591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4" name="Google Shape;144;p24"/>
          <p:cNvSpPr txBox="1"/>
          <p:nvPr/>
        </p:nvSpPr>
        <p:spPr>
          <a:xfrm>
            <a:off x="424900" y="1155350"/>
            <a:ext cx="8311800" cy="3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Code your project</a:t>
            </a:r>
            <a:endParaRPr b="1" sz="2400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1" lang="en" sz="2091">
                <a:solidFill>
                  <a:srgbClr val="4EB748"/>
                </a:solidFill>
                <a:latin typeface="Proxima Nova"/>
                <a:ea typeface="Proxima Nova"/>
                <a:cs typeface="Proxima Nova"/>
                <a:sym typeface="Proxima Nova"/>
              </a:rPr>
              <a:t>IMPORTANT:</a:t>
            </a: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In CodeSpace, go to the sandbox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Start a new file and give it a descriptive name (</a:t>
            </a:r>
            <a:r>
              <a:rPr b="1"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Remix3</a:t>
            </a: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You can leave other programs open</a:t>
            </a: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and </a:t>
            </a: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use them as a guide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Import your libraries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Define your variables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Write your code a little bit at a time, testing frequently (divide and conquer!)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125" y="1699950"/>
            <a:ext cx="476250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328775" y="0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1" name="Google Shape;151;p25"/>
          <p:cNvSpPr txBox="1"/>
          <p:nvPr/>
        </p:nvSpPr>
        <p:spPr>
          <a:xfrm>
            <a:off x="402525" y="1122275"/>
            <a:ext cx="8270700" cy="3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Stop and test frequently!</a:t>
            </a:r>
            <a:endParaRPr b="1" sz="2400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Don’t try to write all the code at one time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Think about the steps: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○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Just get one thing to work, then move on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○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Step by step!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Mistakes happen, so find them early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Type just a few lines of code and then run the program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If there is an error, fix it before continuing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Use your other programs and classmates for help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294625" y="101875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7" name="Google Shape;157;p26"/>
          <p:cNvSpPr txBox="1"/>
          <p:nvPr/>
        </p:nvSpPr>
        <p:spPr>
          <a:xfrm>
            <a:off x="385450" y="1241875"/>
            <a:ext cx="8351100" cy="3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8761D"/>
                </a:solidFill>
                <a:latin typeface="Proxima Nova"/>
                <a:ea typeface="Proxima Nova"/>
                <a:cs typeface="Proxima Nova"/>
                <a:sym typeface="Proxima Nova"/>
              </a:rPr>
              <a:t>Documentation!</a:t>
            </a:r>
            <a:endParaRPr b="1" sz="2400">
              <a:solidFill>
                <a:srgbClr val="38761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Make sure your code is readable by adding blank lines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Add comments to sections of your code that explain what they do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idx="1" type="body"/>
          </p:nvPr>
        </p:nvSpPr>
        <p:spPr>
          <a:xfrm>
            <a:off x="303150" y="178775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3" name="Google Shape;163;p27"/>
          <p:cNvSpPr txBox="1"/>
          <p:nvPr/>
        </p:nvSpPr>
        <p:spPr>
          <a:xfrm>
            <a:off x="402525" y="1180975"/>
            <a:ext cx="8685000" cy="3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Get feedback and Revise</a:t>
            </a:r>
            <a:endParaRPr b="1" sz="2400">
              <a:solidFill>
                <a:srgbClr val="99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Show your code to other students.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 they think? Have them fill out the feedback form on your Planning Guide.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Proxima Nova"/>
              <a:buChar char="●"/>
            </a:pPr>
            <a:r>
              <a:rPr lang="en" sz="209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The Planning Guide has space for two people to give feedback. The feedback can come from two peers or one peer and yourself.</a:t>
            </a:r>
            <a:endParaRPr sz="209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91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Use the peer reviews to m</a:t>
            </a:r>
            <a:r>
              <a:rPr b="1" lang="en" sz="2091">
                <a:solidFill>
                  <a:srgbClr val="9900FF"/>
                </a:solidFill>
                <a:latin typeface="Proxima Nova"/>
                <a:ea typeface="Proxima Nova"/>
                <a:cs typeface="Proxima Nova"/>
                <a:sym typeface="Proxima Nova"/>
              </a:rPr>
              <a:t>odify your code and make your project even better</a:t>
            </a:r>
            <a:endParaRPr b="1" sz="2091">
              <a:solidFill>
                <a:srgbClr val="99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8"/>
          <p:cNvPicPr preferRelativeResize="0"/>
          <p:nvPr/>
        </p:nvPicPr>
        <p:blipFill rotWithShape="1">
          <a:blip r:embed="rId3">
            <a:alphaModFix/>
          </a:blip>
          <a:srcRect b="10849" l="0" r="0" t="0"/>
          <a:stretch/>
        </p:blipFill>
        <p:spPr>
          <a:xfrm>
            <a:off x="4389075" y="1935150"/>
            <a:ext cx="4637626" cy="275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8"/>
          <p:cNvPicPr preferRelativeResize="0"/>
          <p:nvPr/>
        </p:nvPicPr>
        <p:blipFill rotWithShape="1">
          <a:blip r:embed="rId3">
            <a:alphaModFix/>
          </a:blip>
          <a:srcRect b="9665" l="0" r="0" t="0"/>
          <a:stretch/>
        </p:blipFill>
        <p:spPr>
          <a:xfrm>
            <a:off x="4257700" y="226025"/>
            <a:ext cx="4637626" cy="279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now you have your own remix!</a:t>
            </a:r>
            <a:endParaRPr/>
          </a:p>
        </p:txBody>
      </p:sp>
      <p:sp>
        <p:nvSpPr>
          <p:cNvPr id="171" name="Google Shape;171;p28"/>
          <p:cNvSpPr txBox="1"/>
          <p:nvPr>
            <p:ph idx="1" type="body"/>
          </p:nvPr>
        </p:nvSpPr>
        <p:spPr>
          <a:xfrm>
            <a:off x="311700" y="1000075"/>
            <a:ext cx="4260300" cy="36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FF"/>
                </a:solidFill>
                <a:latin typeface="Alegreya ExtraBold"/>
                <a:ea typeface="Alegreya ExtraBold"/>
                <a:cs typeface="Alegreya ExtraBold"/>
                <a:sym typeface="Alegreya ExtraBold"/>
              </a:rPr>
              <a:t>Congratulations!</a:t>
            </a:r>
            <a:endParaRPr sz="3000">
              <a:solidFill>
                <a:srgbClr val="FF00FF"/>
              </a:solidFill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indent="0" lvl="0" marL="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By completing this remix you have: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9570" lvl="0" marL="4572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learned more about programming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9570" lvl="0" marL="45720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practiced the skills and concepts from the missions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9570" lvl="0" marL="457200" rtl="0" algn="l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been thinking! And problem solving and much more!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Reflection</a:t>
            </a:r>
            <a:endParaRPr/>
          </a:p>
        </p:txBody>
      </p:sp>
      <p:sp>
        <p:nvSpPr>
          <p:cNvPr id="177" name="Google Shape;177;p29"/>
          <p:cNvSpPr txBox="1"/>
          <p:nvPr>
            <p:ph idx="1" type="body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Wow! Great job!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Share your project with your friends!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Run projects from other students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Complete the Post-Remix Reflection in the Planning Guide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445025"/>
            <a:ext cx="5202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for a project remix!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152475"/>
            <a:ext cx="4444800" cy="37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remix can be: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9570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new program created by adding new code to a program you already created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can combine parts of two or more programs in a remix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a similar idea in a different way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725" y="1210725"/>
            <a:ext cx="3830400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445025"/>
            <a:ext cx="44448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Remix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000075"/>
            <a:ext cx="4444800" cy="37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Creating a remix will let you: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spcBef>
                <a:spcPts val="120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Improve your</a:t>
            </a: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 skills and practice the concepts from the mission.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Be creative.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Remember code from earlier programs and missions.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Work with other students.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1435" lvl="0" marL="457200" rtl="0" algn="l"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Design an original program and write the code all on your own.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6500" y="931300"/>
            <a:ext cx="4076776" cy="292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426100" y="126475"/>
            <a:ext cx="3957900" cy="14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50">
                <a:latin typeface="Alegreya Black"/>
                <a:ea typeface="Alegreya Black"/>
                <a:cs typeface="Alegreya Black"/>
                <a:sym typeface="Alegreya Black"/>
              </a:rPr>
              <a:t>Step #1</a:t>
            </a:r>
            <a:endParaRPr sz="13050"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29875" y="1147975"/>
            <a:ext cx="7944000" cy="37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Review Mission 5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Open your program from Mission 5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LineSense (fence patrol)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Review the mission logs from Mission 5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9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 sz="209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Fill out the information in the Planning Guide for</a:t>
            </a:r>
            <a:r>
              <a:rPr b="1" lang="en" sz="2200">
                <a:latin typeface="Proxima Nova"/>
                <a:ea typeface="Proxima Nova"/>
                <a:cs typeface="Proxima Nova"/>
                <a:sym typeface="Proxima Nova"/>
              </a:rPr>
              <a:t> Step 1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426100" y="126475"/>
            <a:ext cx="3957900" cy="14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50">
                <a:latin typeface="Alegreya Black"/>
                <a:ea typeface="Alegreya Black"/>
                <a:cs typeface="Alegreya Black"/>
                <a:sym typeface="Alegreya Black"/>
              </a:rPr>
              <a:t>Step #1</a:t>
            </a:r>
            <a:endParaRPr sz="13050"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29875" y="1147975"/>
            <a:ext cx="7553400" cy="37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Review Mission 6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Font typeface="Proxima Nova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Open your programs from Mission 6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CheckLines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○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LineFollow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Review the mission logs from Mission 6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9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 sz="209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>
                <a:latin typeface="Proxima Nova"/>
                <a:ea typeface="Proxima Nova"/>
                <a:cs typeface="Proxima Nova"/>
                <a:sym typeface="Proxima Nova"/>
              </a:rPr>
              <a:t>Fill out the information in the Planning Guide for</a:t>
            </a:r>
            <a:r>
              <a:rPr b="1" lang="en" sz="2200">
                <a:latin typeface="Proxima Nova"/>
                <a:ea typeface="Proxima Nova"/>
                <a:cs typeface="Proxima Nova"/>
                <a:sym typeface="Proxima Nova"/>
              </a:rPr>
              <a:t> Step 1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5" name="Google Shape;95;p18"/>
          <p:cNvSpPr txBox="1"/>
          <p:nvPr/>
        </p:nvSpPr>
        <p:spPr>
          <a:xfrm>
            <a:off x="517200" y="1211375"/>
            <a:ext cx="8307300" cy="3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Brainstorm ideas</a:t>
            </a:r>
            <a:endParaRPr b="1" sz="24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For this project, </a:t>
            </a:r>
            <a:r>
              <a:rPr b="1" lang="en" sz="2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you</a:t>
            </a:r>
            <a:r>
              <a:rPr lang="en" sz="2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will decide what CodeBot will do.</a:t>
            </a:r>
            <a:endParaRPr sz="2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While you were working on the programs for these missions, did you ever have your own ideas, or wonder “what if”?</a:t>
            </a:r>
            <a:endParaRPr sz="2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If so, this is your chance!</a:t>
            </a:r>
            <a:endParaRPr sz="2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If you already have your own idea, you are good to go. </a:t>
            </a:r>
            <a:endParaRPr sz="2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Proxima Nova"/>
              <a:buChar char="●"/>
            </a:pPr>
            <a:r>
              <a:rPr lang="en" sz="2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If not, read some of the suggestions on the next slide. You can use one of them, or use them as inspiration for your own idea.</a:t>
            </a:r>
            <a:endParaRPr sz="2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8" title="CB3-Top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050" y="92975"/>
            <a:ext cx="2156426" cy="171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28775" y="59150"/>
            <a:ext cx="58260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2" name="Google Shape;102;p19"/>
          <p:cNvSpPr txBox="1"/>
          <p:nvPr/>
        </p:nvSpPr>
        <p:spPr>
          <a:xfrm>
            <a:off x="624450" y="1158025"/>
            <a:ext cx="8001000" cy="3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1" lang="en" sz="24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Mild</a:t>
            </a:r>
            <a:endParaRPr b="1" sz="24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a line following or fence patrol program. Add flashing lights and beeps for specific movements.</a:t>
            </a:r>
            <a:endParaRPr sz="22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1" lang="en" sz="24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Mild</a:t>
            </a:r>
            <a:endParaRPr b="1" sz="24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a fence patrol program that counts each time it hits a line. Then after five hits, the ‘bot does a little animation with spins, lights and beeps.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56575" y="10533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56575" y="2507923"/>
            <a:ext cx="226100" cy="78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7075" y="0"/>
            <a:ext cx="5826000" cy="13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0" name="Google Shape;110;p20"/>
          <p:cNvSpPr txBox="1"/>
          <p:nvPr/>
        </p:nvSpPr>
        <p:spPr>
          <a:xfrm>
            <a:off x="413300" y="1035650"/>
            <a:ext cx="8554200" cy="3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1" lang="en" sz="24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Medium</a:t>
            </a:r>
            <a:endParaRPr b="1" sz="24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a line following program that counts laps. One way to do this is to add a different color tape at one place, that will have a different line sensor reading (but still above threshold). When the line sensors read the colored tape, it counts a lap.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1" lang="en" sz="24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Medium</a:t>
            </a:r>
            <a:endParaRPr b="1" sz="24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Combine the line follower program with the fence patrol program. Push button 0 for one of the programs, and button 1 for the other program.</a:t>
            </a:r>
            <a:endParaRPr b="1" sz="24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13300" y="9477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49375" y="9477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04800" y="307437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40875" y="3074370"/>
            <a:ext cx="226100" cy="78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17075" y="0"/>
            <a:ext cx="5826000" cy="13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0" name="Google Shape;120;p21"/>
          <p:cNvSpPr txBox="1"/>
          <p:nvPr/>
        </p:nvSpPr>
        <p:spPr>
          <a:xfrm>
            <a:off x="413300" y="1035650"/>
            <a:ext cx="8628900" cy="3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b="1" lang="en" sz="24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Spicy</a:t>
            </a:r>
            <a:endParaRPr b="1" sz="24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an animation, like Mission 4. For part of the animation, follow a line. Then transition to a different animation that stays within a border, like on a stage.</a:t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b="1" lang="en" sz="24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Spicy</a:t>
            </a:r>
            <a:endParaRPr b="1" sz="24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Work with a partner and a second CodeBot to synchronize a dance. Sometimes the ‘bots will do partner work together, and sometimes each will have a solo. They need to stay on the dance floor in bounds at all times.</a:t>
            </a:r>
            <a:endParaRPr b="1" sz="24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13300" y="9477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49375" y="9477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04800" y="2679861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26550" y="2679861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40875" y="2679861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26550" y="947700"/>
            <a:ext cx="226100" cy="78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